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AA32E6-4C4B-4326-B5DA-BB5925035AE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E75673-0108-4B9C-9C5D-42F743597B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124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88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885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1885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8ECB1A3-AC44-46CF-B72B-4B93D5E3FC9A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1885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1885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10ACED9-30E7-425D-ACFB-BEB51F21176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987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1987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DE99ED3-3756-4537-B28E-3B005F261C26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1987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1987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FD9DC9E-7DC2-4DAF-9E1C-4DD6C13AF12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08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090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2090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80E0C51-F67E-4823-AB7D-E5954A946F6F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2090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2090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F425C30-0813-4649-9BA9-65A51DCC8AB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19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192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2192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24DAEC8-136C-42BE-A088-BD73F091EE96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2192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2192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E6FCF9D-5F90-4363-86AC-43F506A8872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2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294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2294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A7BAEEB-C88A-4BDC-A05A-1B73338A410D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2295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2295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21C3457-D637-42D0-8875-178EE7A8817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638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81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598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001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353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30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799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31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98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59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421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938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512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F7E903B9-AF78-4746-9296-3CAF3AC9BA8B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47180F9F-6F75-4858-AA26-E50CF8FD8140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Miscellaneous Credits</a:t>
            </a:r>
          </a:p>
        </p:txBody>
      </p:sp>
      <p:sp>
        <p:nvSpPr>
          <p:cNvPr id="32256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  Lines 50, 52, 53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 Tabs G, 5</a:t>
            </a:r>
          </a:p>
        </p:txBody>
      </p:sp>
      <p:sp>
        <p:nvSpPr>
          <p:cNvPr id="322564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4491-26 Miscellaneous Credits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322565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22566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2062958-7760-4DBB-B3EA-9A2C430B430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322567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5" name="~PP13007.WAV">
            <a:hlinkClick r:id="" action="ppaction://media"/>
          </p:cNvPr>
          <p:cNvPicPr>
            <a:picLocks noRot="1" noChangeAspect="1"/>
          </p:cNvPicPr>
          <p:nvPr>
            <a:wavAudioFile r:embed="rId1" name="~PP14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8767327"/>
      </p:ext>
    </p:extLst>
  </p:cSld>
  <p:clrMapOvr>
    <a:masterClrMapping/>
  </p:clrMapOvr>
  <p:transition advTm="121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Elderly Or Disabled Credit</a:t>
            </a:r>
            <a:br>
              <a:rPr lang="en-US" sz="4000" smtClean="0"/>
            </a:br>
            <a:r>
              <a:rPr lang="en-US" sz="4000" smtClean="0"/>
              <a:t>Non- Refundable</a:t>
            </a:r>
          </a:p>
        </p:txBody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At least 65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If under 65 and retired on permanent and total disability and did not reach mandatory retirement – must have taxable disability income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Must meet income limits for AGI and non-taxable social security benefits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Elderly seldom eligible due to income limits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smtClean="0"/>
              <a:t>TaxWise automatically calculates this credit</a:t>
            </a:r>
          </a:p>
        </p:txBody>
      </p:sp>
      <p:sp>
        <p:nvSpPr>
          <p:cNvPr id="323588" name="Text Box 4"/>
          <p:cNvSpPr txBox="1">
            <a:spLocks noChangeArrowheads="1"/>
          </p:cNvSpPr>
          <p:nvPr/>
        </p:nvSpPr>
        <p:spPr bwMode="auto">
          <a:xfrm>
            <a:off x="7467600" y="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23589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2359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ADCCD35-4C72-4B42-B910-E2299DCF72E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323591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2" name="~PP13007.WAV">
            <a:hlinkClick r:id="" action="ppaction://media"/>
          </p:cNvPr>
          <p:cNvPicPr>
            <a:picLocks noRot="1" noChangeAspect="1"/>
          </p:cNvPicPr>
          <p:nvPr>
            <a:wavAudioFile r:embed="rId1" name="~PP136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3665737"/>
      </p:ext>
    </p:extLst>
  </p:cSld>
  <p:clrMapOvr>
    <a:masterClrMapping/>
  </p:clrMapOvr>
  <p:transition advTm="569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Residential Energy Credits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4495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Wingdings" charset="2"/>
              <a:buChar char="n"/>
              <a:defRPr/>
            </a:pPr>
            <a:r>
              <a:rPr lang="en-US" sz="3000" dirty="0" smtClean="0"/>
              <a:t>Form 5695 Part I - Residential Energy Efficient Property Credit (IN SCOPE)</a:t>
            </a: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sz="2600" dirty="0" smtClean="0"/>
              <a:t>Energy efficient windows, doors, insulation</a:t>
            </a: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sz="2600" dirty="0" smtClean="0"/>
              <a:t>Placed in service 1/1/11  to 12/31/11</a:t>
            </a: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sz="2600" dirty="0" smtClean="0"/>
              <a:t>Credit is 30% of cost  - Max of $500 for all years (2006-2011)</a:t>
            </a: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sz="2600" dirty="0" smtClean="0"/>
              <a:t>See 4012 page G-9 </a:t>
            </a:r>
            <a:r>
              <a:rPr lang="en-US" sz="2600" smtClean="0"/>
              <a:t>for details</a:t>
            </a:r>
            <a:endParaRPr lang="en-US" sz="2600" dirty="0" smtClean="0"/>
          </a:p>
          <a:p>
            <a:pPr eaLnBrk="1" hangingPunct="1">
              <a:buFont typeface="Wingdings" charset="2"/>
              <a:buChar char="n"/>
              <a:defRPr/>
            </a:pPr>
            <a:r>
              <a:rPr lang="en-US" sz="3000" dirty="0" smtClean="0"/>
              <a:t>Form 5695 Part II - Residential Renewable Energy Credit (OUT OF SCOPE)</a:t>
            </a: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sz="2600" dirty="0" smtClean="0"/>
              <a:t>Install energy systems, solar and water heaters, electric pumps</a:t>
            </a:r>
          </a:p>
          <a:p>
            <a:pPr eaLnBrk="1" hangingPunct="1">
              <a:buFont typeface="Wingdings" charset="2"/>
              <a:buChar char="n"/>
              <a:defRPr/>
            </a:pPr>
            <a:endParaRPr lang="en-US" sz="3000" dirty="0" smtClean="0"/>
          </a:p>
        </p:txBody>
      </p:sp>
      <p:sp>
        <p:nvSpPr>
          <p:cNvPr id="32461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246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D04BAF4-AD04-4814-9A48-A948B2F25C4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324614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1" name="~PP23023.WAV">
            <a:hlinkClick r:id="" action="ppaction://media"/>
          </p:cNvPr>
          <p:cNvPicPr>
            <a:picLocks noRot="1" noChangeAspect="1"/>
          </p:cNvPicPr>
          <p:nvPr>
            <a:wavAudioFile r:embed="rId1" name="~PP2153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691672"/>
      </p:ext>
    </p:extLst>
  </p:cSld>
  <p:clrMapOvr>
    <a:masterClrMapping/>
  </p:clrMapOvr>
  <p:transition advTm="10730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Retirement Savings Contribution Credit</a:t>
            </a:r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Credit for contributing to a retirement plan-IRA, 401(k), 403(b), 457(b) etc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Tax year contribution reduced by retirement plan distribution, if any to TP in current and in each of the prior 2 years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Amount of credit based on AGI and filing status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Must complete Tax Wise Form 8880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Tax Wise automatically inserts Form 8880, if TP qualifies and if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Traditional IRA contribution is entered on Form 1040, line 32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Form W-2 includes retirement contribution in Box 12, with a code designation of D, E, F, G, H or J</a:t>
            </a:r>
          </a:p>
        </p:txBody>
      </p:sp>
      <p:sp>
        <p:nvSpPr>
          <p:cNvPr id="32563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2563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7979940-3CA0-44A1-B8FB-044C6666152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325638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2" name="~PP33023.WAV">
            <a:hlinkClick r:id="" action="ppaction://media"/>
          </p:cNvPr>
          <p:cNvPicPr>
            <a:picLocks noRot="1" noChangeAspect="1"/>
          </p:cNvPicPr>
          <p:nvPr>
            <a:wavAudioFile r:embed="rId1" name="~PP388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6437622"/>
      </p:ext>
    </p:extLst>
  </p:cSld>
  <p:clrMapOvr>
    <a:masterClrMapping/>
  </p:clrMapOvr>
  <p:transition advTm="938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Refundable Credits</a:t>
            </a:r>
            <a:endParaRPr lang="en-US" smtClean="0">
              <a:solidFill>
                <a:srgbClr val="E70000"/>
              </a:solidFill>
            </a:endParaRPr>
          </a:p>
        </p:txBody>
      </p:sp>
      <p:sp>
        <p:nvSpPr>
          <p:cNvPr id="3266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credits, e.g.</a:t>
            </a:r>
          </a:p>
          <a:p>
            <a:pPr lvl="1" eaLnBrk="1" hangingPunct="1"/>
            <a:r>
              <a:rPr lang="en-US" smtClean="0"/>
              <a:t>EIC (Earned Income Credit), </a:t>
            </a:r>
          </a:p>
          <a:p>
            <a:pPr lvl="1" eaLnBrk="1" hangingPunct="1"/>
            <a:r>
              <a:rPr lang="en-US" smtClean="0"/>
              <a:t>ACTC (Additional Child Tax Credit), </a:t>
            </a:r>
          </a:p>
          <a:p>
            <a:pPr lvl="1" eaLnBrk="1" hangingPunct="1"/>
            <a:r>
              <a:rPr lang="en-US" smtClean="0"/>
              <a:t>Refundable portion of Education Credit, </a:t>
            </a:r>
          </a:p>
          <a:p>
            <a:pPr eaLnBrk="1" hangingPunct="1"/>
            <a:r>
              <a:rPr lang="en-US" smtClean="0"/>
              <a:t>Are refundable and will be covered in other modules</a:t>
            </a:r>
          </a:p>
        </p:txBody>
      </p:sp>
      <p:sp>
        <p:nvSpPr>
          <p:cNvPr id="32666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2666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EB608F8-B5E2-4999-A173-94C716DE7AD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326662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" name="~PP23038.WAV">
            <a:hlinkClick r:id="" action="ppaction://media"/>
          </p:cNvPr>
          <p:cNvPicPr>
            <a:picLocks noRot="1" noChangeAspect="1"/>
          </p:cNvPicPr>
          <p:nvPr>
            <a:wavAudioFile r:embed="rId1" name="~PP219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285136"/>
      </p:ext>
    </p:extLst>
  </p:cSld>
  <p:clrMapOvr>
    <a:masterClrMapping/>
  </p:clrMapOvr>
  <p:transition advTm="734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376</Words>
  <Application>Microsoft Office PowerPoint</Application>
  <PresentationFormat>On-screen Show (4:3)</PresentationFormat>
  <Paragraphs>67</Paragraphs>
  <Slides>5</Slides>
  <Notes>5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NJ Template 06</vt:lpstr>
      <vt:lpstr>Miscellaneous Credits</vt:lpstr>
      <vt:lpstr>Elderly Or Disabled Credit Non- Refundable</vt:lpstr>
      <vt:lpstr>Residential Energy Credits</vt:lpstr>
      <vt:lpstr>Retirement Savings Contribution Credit</vt:lpstr>
      <vt:lpstr>Refundable Credits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Miscellaneous Credits</dc:title>
  <dc:creator>HershAl</dc:creator>
  <cp:lastModifiedBy>HershAl</cp:lastModifiedBy>
  <cp:revision>2</cp:revision>
  <dcterms:created xsi:type="dcterms:W3CDTF">2012-01-07T00:34:39Z</dcterms:created>
  <dcterms:modified xsi:type="dcterms:W3CDTF">2012-01-07T00:34:39Z</dcterms:modified>
</cp:coreProperties>
</file>